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600" y="184"/>
      </p:cViewPr>
      <p:guideLst>
        <p:guide orient="horz" pos="2160"/>
        <p:guide pos="3840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3787-D225-4F78-8E71-4DD8FC1EC8F1}" type="datetimeFigureOut">
              <a:rPr lang="en-US" smtClean="0"/>
              <a:t>7/19/19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2D29-8AC0-4FB1-933D-AD24ECC43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625E-096F-494B-B7CE-A49E276A3A39}" type="datetimeFigureOut">
              <a:rPr lang="en-US" smtClean="0"/>
              <a:t>7/19/19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2C895-EB1C-4157-9E46-0DF3298B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8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 bwMode="ltGray"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 descr="An empty placeholder to add an image. Click on the placeholder and select the image that you wish to add"/>
          <p:cNvSpPr>
            <a:spLocks noGrp="1"/>
          </p:cNvSpPr>
          <p:nvPr>
            <p:ph type="pic" sz="quarter" idx="13" hasCustomPrompt="1"/>
          </p:nvPr>
        </p:nvSpPr>
        <p:spPr>
          <a:xfrm>
            <a:off x="1195939" y="2695635"/>
            <a:ext cx="4414838" cy="3551578"/>
          </a:xfrm>
        </p:spPr>
        <p:txBody>
          <a:bodyPr/>
          <a:lstStyle>
            <a:lvl1pPr marL="68580" indent="0">
              <a:buNone/>
              <a:defRPr/>
            </a:lvl1pPr>
          </a:lstStyle>
          <a:p>
            <a:r>
              <a:rPr lang="en-US" dirty="0"/>
              <a:t>Insert product photo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FB4A4D-BEB3-42DE-8D0E-DB8F0B5DA3ED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557D-1DB1-46C0-998A-94433545C341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610B-0B0E-4C6C-A7A6-0853CA34DDCA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144-8206-4C57-B7F2-12168FDC6C23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C8FB8-1142-402E-8BCA-4DC30F103E56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BAD-D360-40D3-A33A-B189CE27C2FB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471D-48A1-4899-AFFF-8ACC56D03BF3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0513-7D68-4635-8489-06A9AFAAD13D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736AC-4807-4E91-B671-F9B91617C7B3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DBCC-10C7-4CB5-9734-C5542D870FBB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6AD-5C1D-4E35-A3CE-CF8952DE9936}" type="datetime1">
              <a:rPr lang="en-US" smtClean="0"/>
              <a:t>7/19/19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 bwMode="invGray">
          <a:xfrm>
            <a:off x="-506608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39097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EFEFE"/>
                </a:solidFill>
              </a:defRPr>
            </a:lvl1pPr>
          </a:lstStyle>
          <a:p>
            <a:fld id="{EED287B1-10B2-498E-AB88-8F08CA169E5C}" type="datetime1">
              <a:rPr lang="en-US" smtClean="0"/>
              <a:pPr/>
              <a:t>7/19/19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75054" indent="-28575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892808" indent="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864" userDrawn="1">
          <p15:clr>
            <a:srgbClr val="F26B43"/>
          </p15:clr>
        </p15:guide>
        <p15:guide id="3" pos="6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Application Scanning</a:t>
            </a:r>
            <a:br>
              <a:rPr lang="en-US" dirty="0"/>
            </a:br>
            <a:r>
              <a:rPr lang="en-US" dirty="0"/>
              <a:t>Tool Analysis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1" b="4591"/>
          <a:stretch>
            <a:fillRect/>
          </a:stretch>
        </p:blipFill>
        <p:spPr>
          <a:xfrm>
            <a:off x="580797" y="343133"/>
            <a:ext cx="2278781" cy="1833197"/>
          </a:xfr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Christopher Boedicker</a:t>
            </a:r>
          </a:p>
          <a:p>
            <a:pPr algn="ctr"/>
            <a:r>
              <a:rPr lang="en-US" dirty="0"/>
              <a:t>09/19/2019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Understanding the Company’s Web Application Scanning Requirements </a:t>
            </a:r>
          </a:p>
          <a:p>
            <a:pPr marL="68580" indent="0">
              <a:buNone/>
            </a:pPr>
            <a:endParaRPr lang="en-US" sz="2000" dirty="0"/>
          </a:p>
          <a:p>
            <a:r>
              <a:rPr lang="en-US" sz="2000" dirty="0"/>
              <a:t>Constraints we face</a:t>
            </a:r>
          </a:p>
          <a:p>
            <a:pPr marL="68580" indent="0">
              <a:buNone/>
            </a:pPr>
            <a:endParaRPr lang="en-US" sz="2000" dirty="0"/>
          </a:p>
          <a:p>
            <a:r>
              <a:rPr lang="en-US" sz="2000" dirty="0"/>
              <a:t>Current Web Application Scanning Situation</a:t>
            </a:r>
          </a:p>
          <a:p>
            <a:pPr marL="68580" indent="0">
              <a:buNone/>
            </a:pPr>
            <a:endParaRPr lang="en-US" sz="2000" dirty="0"/>
          </a:p>
          <a:p>
            <a:r>
              <a:rPr lang="en-US" sz="2000" dirty="0"/>
              <a:t>Current &amp; Alternative Web Application Scanning Tools</a:t>
            </a:r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Web Application Scanning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Conduct annual web application scan in support of Company’s yearly security plan assessment &amp; authorization</a:t>
            </a:r>
            <a:r>
              <a:rPr lang="en-US" dirty="0"/>
              <a:t>.</a:t>
            </a:r>
          </a:p>
          <a:p>
            <a:pPr marL="68580" lvl="0" indent="0">
              <a:buNone/>
            </a:pPr>
            <a:endParaRPr lang="en-US" dirty="0"/>
          </a:p>
          <a:p>
            <a:pPr lvl="0"/>
            <a:r>
              <a:rPr lang="en-US" sz="2000" dirty="0"/>
              <a:t>Scan before deployment to production server of new application.</a:t>
            </a:r>
          </a:p>
          <a:p>
            <a:pPr marL="68580" lvl="0" indent="0">
              <a:buNone/>
            </a:pPr>
            <a:endParaRPr lang="en-US" sz="2000" dirty="0"/>
          </a:p>
          <a:p>
            <a:pPr lvl="0"/>
            <a:r>
              <a:rPr lang="en-US" sz="2000" dirty="0"/>
              <a:t>Scan before requesting a unique exception: Firewall etc</a:t>
            </a:r>
            <a:r>
              <a:rPr lang="en-US" dirty="0"/>
              <a:t>.</a:t>
            </a:r>
          </a:p>
          <a:p>
            <a:pPr marL="68580" lvl="0" indent="0">
              <a:buNone/>
            </a:pPr>
            <a:endParaRPr lang="en-US" dirty="0"/>
          </a:p>
          <a:p>
            <a:pPr lvl="0"/>
            <a:r>
              <a:rPr lang="en-US" sz="2000" dirty="0"/>
              <a:t>Web application scanning tool must support our unique environment.</a:t>
            </a:r>
          </a:p>
        </p:txBody>
      </p:sp>
    </p:spTree>
    <p:extLst>
      <p:ext uri="{BB962C8B-B14F-4D97-AF65-F5344CB8AC3E}">
        <p14:creationId xmlns:p14="http://schemas.microsoft.com/office/powerpoint/2010/main" val="17496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Time of the analyst (</a:t>
            </a:r>
            <a:r>
              <a:rPr lang="en-US" sz="2000" u="sng" dirty="0"/>
              <a:t>assumes 1 FTE</a:t>
            </a:r>
            <a:r>
              <a:rPr lang="en-US" sz="2000" dirty="0"/>
              <a:t>): 100% </a:t>
            </a:r>
            <a:r>
              <a:rPr lang="en-US" sz="2000" i="1" dirty="0"/>
              <a:t>per application</a:t>
            </a:r>
          </a:p>
          <a:p>
            <a:pPr lvl="1"/>
            <a:r>
              <a:rPr lang="en-US" sz="2000" dirty="0"/>
              <a:t>Monitoring the scan: 24-72 </a:t>
            </a:r>
            <a:r>
              <a:rPr lang="en-US" sz="2000" dirty="0" err="1"/>
              <a:t>hrs</a:t>
            </a:r>
            <a:endParaRPr lang="en-US" sz="2000" dirty="0"/>
          </a:p>
          <a:p>
            <a:pPr lvl="1"/>
            <a:r>
              <a:rPr lang="en-US" sz="2000" dirty="0"/>
              <a:t>Analyzing scan report &amp; creating scan summary email: 2 </a:t>
            </a:r>
            <a:r>
              <a:rPr lang="en-US" sz="2000" dirty="0" err="1"/>
              <a:t>hrs</a:t>
            </a:r>
            <a:endParaRPr lang="en-US" sz="2000" dirty="0"/>
          </a:p>
          <a:p>
            <a:pPr lvl="1"/>
            <a:r>
              <a:rPr lang="en-US" sz="2000" dirty="0"/>
              <a:t>Assisting the Customer’s developer: 4+ </a:t>
            </a:r>
            <a:r>
              <a:rPr lang="en-US" sz="2000" dirty="0" err="1"/>
              <a:t>hrs</a:t>
            </a:r>
            <a:endParaRPr lang="en-US" sz="2000" dirty="0"/>
          </a:p>
          <a:p>
            <a:pPr marL="68580" indent="0">
              <a:buNone/>
            </a:pPr>
            <a:endParaRPr lang="en-US" sz="2000" i="1" dirty="0"/>
          </a:p>
          <a:p>
            <a:r>
              <a:rPr lang="en-US" sz="2000" dirty="0"/>
              <a:t>Size of the application: difficult to say, a larger, more complex app will take longer to scan &amp; analyze findings report</a:t>
            </a:r>
          </a:p>
          <a:p>
            <a:r>
              <a:rPr lang="en-US" sz="2000" dirty="0"/>
              <a:t>Current average scan time: Automated: 24- 48 Manual: 5 Days</a:t>
            </a:r>
          </a:p>
          <a:p>
            <a:r>
              <a:rPr lang="en-US" sz="2000" dirty="0"/>
              <a:t>Current rescan average time: 4 hrs.</a:t>
            </a:r>
          </a:p>
          <a:p>
            <a:r>
              <a:rPr lang="en-US" sz="2000" dirty="0"/>
              <a:t>Number of applications to scan annually: 150+</a:t>
            </a:r>
          </a:p>
          <a:p>
            <a:endParaRPr lang="en-US" sz="2000" dirty="0"/>
          </a:p>
          <a:p>
            <a:pPr marL="365760" lvl="1" indent="0">
              <a:buNone/>
            </a:pPr>
            <a:endParaRPr lang="en-US" sz="2000" dirty="0"/>
          </a:p>
          <a:p>
            <a:pPr marL="365760" lvl="1" indent="0">
              <a:buNone/>
            </a:pPr>
            <a:endParaRPr lang="en-US" sz="2000" dirty="0"/>
          </a:p>
          <a:p>
            <a:pPr marL="365760" lvl="1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Current Company Web Application Scanning </a:t>
            </a:r>
            <a:r>
              <a:rPr lang="en-US" sz="2000" dirty="0" err="1"/>
              <a:t>Progess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26041"/>
              </p:ext>
            </p:extLst>
          </p:nvPr>
        </p:nvGraphicFramePr>
        <p:xfrm>
          <a:off x="1391320" y="2494049"/>
          <a:ext cx="8128000" cy="226591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7775771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93027103"/>
                    </a:ext>
                  </a:extLst>
                </a:gridCol>
              </a:tblGrid>
              <a:tr h="358986"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  <a:r>
                        <a:rPr lang="en-US" baseline="0" dirty="0"/>
                        <a:t> of Web Applications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18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scanned to date for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Pre-Prod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583588"/>
                  </a:ext>
                </a:extLst>
              </a:tr>
              <a:tr h="4167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06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Scanned in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41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35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828158"/>
            <a:ext cx="9366325" cy="327311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Pricing of Web Application Scanning Tools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479277"/>
              </p:ext>
            </p:extLst>
          </p:nvPr>
        </p:nvGraphicFramePr>
        <p:xfrm>
          <a:off x="1378656" y="1155469"/>
          <a:ext cx="9391652" cy="59803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47913">
                  <a:extLst>
                    <a:ext uri="{9D8B030D-6E8A-4147-A177-3AD203B41FA5}">
                      <a16:colId xmlns:a16="http://schemas.microsoft.com/office/drawing/2014/main" val="2260447300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1008599173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497457240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128207855"/>
                    </a:ext>
                  </a:extLst>
                </a:gridCol>
              </a:tblGrid>
              <a:tr h="392315">
                <a:tc>
                  <a:txBody>
                    <a:bodyPr/>
                    <a:lstStyle/>
                    <a:p>
                      <a:r>
                        <a:rPr lang="en-US" dirty="0"/>
                        <a:t>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Avg.</a:t>
                      </a:r>
                      <a:r>
                        <a:rPr lang="en-US" baseline="0" dirty="0"/>
                        <a:t> Scan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5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WebInspect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24-72</a:t>
                      </a:r>
                      <a:r>
                        <a:rPr lang="en-US" baseline="0" dirty="0"/>
                        <a:t> hrs.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Enterprise = $60k</a:t>
                      </a:r>
                    </a:p>
                    <a:p>
                      <a:r>
                        <a:rPr lang="en-US" sz="1800" dirty="0"/>
                        <a:t>Standard </a:t>
                      </a:r>
                      <a:r>
                        <a:rPr lang="en-US" sz="1600" i="1" dirty="0"/>
                        <a:t>(current license) </a:t>
                      </a:r>
                      <a:r>
                        <a:rPr lang="en-US" sz="1800" dirty="0"/>
                        <a:t>= $6750</a:t>
                      </a:r>
                      <a:r>
                        <a:rPr lang="en-US" sz="1800" baseline="0" dirty="0"/>
                        <a:t> x 5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44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Burp Suite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50-100% (user controlled)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1-4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hrs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Enterprise</a:t>
                      </a:r>
                      <a:r>
                        <a:rPr lang="en-US" sz="1800" baseline="0" dirty="0"/>
                        <a:t> = $4k</a:t>
                      </a:r>
                    </a:p>
                    <a:p>
                      <a:r>
                        <a:rPr lang="en-US" sz="1800" u="sng" baseline="0" dirty="0"/>
                        <a:t>Professional = $400</a:t>
                      </a:r>
                      <a:endParaRPr lang="en-US" sz="1800" u="sng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49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IBM App Scan (aka Hailstorm)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92%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1-4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hrs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Enterprise = $18-30k</a:t>
                      </a:r>
                    </a:p>
                    <a:p>
                      <a:r>
                        <a:rPr lang="en-US" sz="1800" dirty="0"/>
                        <a:t>Standard = 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262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Synopsis</a:t>
                      </a:r>
                      <a:r>
                        <a:rPr lang="en-US" baseline="0" dirty="0"/>
                        <a:t> Seeker</a:t>
                      </a:r>
                    </a:p>
                    <a:p>
                      <a:r>
                        <a:rPr lang="en-US" baseline="0" dirty="0"/>
                        <a:t>(Container Compatible)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14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Acunetix</a:t>
                      </a:r>
                      <a:r>
                        <a:rPr lang="en-US" dirty="0"/>
                        <a:t> Web Vulnerability Scanner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Enterprise = $2500</a:t>
                      </a:r>
                    </a:p>
                    <a:p>
                      <a:r>
                        <a:rPr lang="en-US" sz="1800" dirty="0"/>
                        <a:t>Stand-alone = 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94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8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51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6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To Suit </a:t>
            </a:r>
            <a:r>
              <a:rPr lang="en-US" dirty="0"/>
              <a:t>our immediate needs, Burp Suite is the best option available, recommend Synopsis Seeker to look at Containers in the </a:t>
            </a:r>
            <a:r>
              <a:rPr lang="en-US"/>
              <a:t>near future.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0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ct overview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roduct overview presentation.potx" id="{B28DC015-93EB-44B4-96D3-A8389FA731F7}" vid="{002F0659-0D88-4125-B907-A96737D600EC}"/>
    </a:ext>
  </a:extLst>
</a:theme>
</file>

<file path=ppt/theme/theme2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product overview presentation</Template>
  <TotalTime>52</TotalTime>
  <Words>321</Words>
  <Application>Microsoft Macintosh PowerPoint</Application>
  <PresentationFormat>Widescreen</PresentationFormat>
  <Paragraphs>80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Product overview presentation</vt:lpstr>
      <vt:lpstr>Web Application Scanning Tool Analysis</vt:lpstr>
      <vt:lpstr>Overview</vt:lpstr>
      <vt:lpstr>Web Application Scanning Requirements</vt:lpstr>
      <vt:lpstr>Contraints</vt:lpstr>
      <vt:lpstr>Current Company Web Application Scanning Progess</vt:lpstr>
      <vt:lpstr>Pricing of Web Application Scanning Tools</vt:lpstr>
      <vt:lpstr>Conclusion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Application Scanning Tool Analysis</dc:title>
  <dc:creator>Boedicker, Christopher C. (MSFC-IS90)[EAST2]</dc:creator>
  <cp:lastModifiedBy>Christopher Boedicker</cp:lastModifiedBy>
  <cp:revision>6</cp:revision>
  <dcterms:created xsi:type="dcterms:W3CDTF">2019-07-19T18:43:25Z</dcterms:created>
  <dcterms:modified xsi:type="dcterms:W3CDTF">2019-07-20T04:52:00Z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