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72136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72B5B"/>
        </a:solidFill>
        <a:effectLst/>
        <a:uFillTx/>
        <a:latin typeface="Futura"/>
        <a:ea typeface="Futura"/>
        <a:cs typeface="Futura"/>
        <a:sym typeface="Futur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72B5B"/>
        </a:solidFill>
        <a:effectLst/>
        <a:uFillTx/>
        <a:latin typeface="Futura"/>
        <a:ea typeface="Futura"/>
        <a:cs typeface="Futura"/>
        <a:sym typeface="Futur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72B5B"/>
        </a:solidFill>
        <a:effectLst/>
        <a:uFillTx/>
        <a:latin typeface="Futura"/>
        <a:ea typeface="Futura"/>
        <a:cs typeface="Futura"/>
        <a:sym typeface="Futur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72B5B"/>
        </a:solidFill>
        <a:effectLst/>
        <a:uFillTx/>
        <a:latin typeface="Futura"/>
        <a:ea typeface="Futura"/>
        <a:cs typeface="Futura"/>
        <a:sym typeface="Futur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72B5B"/>
        </a:solidFill>
        <a:effectLst/>
        <a:uFillTx/>
        <a:latin typeface="Futura"/>
        <a:ea typeface="Futura"/>
        <a:cs typeface="Futura"/>
        <a:sym typeface="Futur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72B5B"/>
        </a:solidFill>
        <a:effectLst/>
        <a:uFillTx/>
        <a:latin typeface="Futura"/>
        <a:ea typeface="Futura"/>
        <a:cs typeface="Futura"/>
        <a:sym typeface="Futur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72B5B"/>
        </a:solidFill>
        <a:effectLst/>
        <a:uFillTx/>
        <a:latin typeface="Futura"/>
        <a:ea typeface="Futura"/>
        <a:cs typeface="Futura"/>
        <a:sym typeface="Futur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72B5B"/>
        </a:solidFill>
        <a:effectLst/>
        <a:uFillTx/>
        <a:latin typeface="Futura"/>
        <a:ea typeface="Futura"/>
        <a:cs typeface="Futura"/>
        <a:sym typeface="Futur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72B5B"/>
        </a:solidFill>
        <a:effectLst/>
        <a:uFillTx/>
        <a:latin typeface="Futura"/>
        <a:ea typeface="Futura"/>
        <a:cs typeface="Futura"/>
        <a:sym typeface="Futur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Futura"/>
          <a:ea typeface="Futura"/>
          <a:cs typeface="Futura"/>
        </a:font>
        <a:srgbClr val="072B5B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rgbClr val="D4DAE0"/>
          </a:solidFill>
        </a:fill>
      </a:tcStyle>
    </a:wholeTbl>
    <a:band2H>
      <a:tcTxStyle b="def" i="def"/>
      <a:tcStyle>
        <a:tcBdr/>
        <a:fill>
          <a:solidFill>
            <a:srgbClr val="EBEDF0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381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381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utura"/>
          <a:ea typeface="Futura"/>
          <a:cs typeface="Futura"/>
        </a:font>
        <a:srgbClr val="072B5B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381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381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utura"/>
          <a:ea typeface="Futura"/>
          <a:cs typeface="Futura"/>
        </a:font>
        <a:srgbClr val="072B5B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381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381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utura"/>
          <a:ea typeface="Futura"/>
          <a:cs typeface="Futura"/>
        </a:font>
        <a:srgbClr val="072B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 b="def" i="def"/>
      <a:tcStyle>
        <a:tcBdr/>
        <a:fill>
          <a:solidFill>
            <a:srgbClr val="5B5854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072B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72B5B"/>
              </a:solidFill>
              <a:prstDash val="solid"/>
              <a:round/>
            </a:ln>
          </a:top>
          <a:bottom>
            <a:ln w="254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5854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2B5B"/>
              </a:solidFill>
              <a:prstDash val="solid"/>
              <a:round/>
            </a:ln>
          </a:top>
          <a:bottom>
            <a:ln w="254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utura"/>
          <a:ea typeface="Futura"/>
          <a:cs typeface="Futura"/>
        </a:font>
        <a:srgbClr val="072B5B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rgbClr val="CACBD0"/>
          </a:solidFill>
        </a:fill>
      </a:tcStyle>
    </a:wholeTbl>
    <a:band2H>
      <a:tcTxStyle b="def" i="def"/>
      <a:tcStyle>
        <a:tcBdr/>
        <a:fill>
          <a:solidFill>
            <a:srgbClr val="E6E7E9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rgbClr val="072B5B"/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381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rgbClr val="072B5B"/>
          </a:solidFill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381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rgbClr val="072B5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utura"/>
          <a:ea typeface="Futura"/>
          <a:cs typeface="Futura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rgbClr val="5B5854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solidFill>
            <a:srgbClr val="5B5854">
              <a:alpha val="20000"/>
            </a:srgbClr>
          </a:solidFill>
        </a:fill>
      </a:tcStyle>
    </a:firstCol>
    <a:lastRow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508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utura Bold"/>
          <a:ea typeface="Futura Bold"/>
          <a:cs typeface="Futura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254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541020" y="3029937"/>
            <a:ext cx="6131560" cy="209070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82039" y="5527040"/>
            <a:ext cx="5049522" cy="2492587"/>
          </a:xfrm>
          <a:prstGeom prst="rect">
            <a:avLst/>
          </a:prstGeom>
        </p:spPr>
        <p:txBody>
          <a:bodyPr lIns="28178" tIns="28178" rIns="28178" bIns="28178" anchor="b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half" idx="1"/>
          </p:nvPr>
        </p:nvSpPr>
        <p:spPr>
          <a:xfrm>
            <a:off x="373062" y="3495675"/>
            <a:ext cx="6465888" cy="3578225"/>
          </a:xfrm>
          <a:prstGeom prst="rect">
            <a:avLst/>
          </a:prstGeom>
        </p:spPr>
        <p:txBody>
          <a:bodyPr lIns="28178" tIns="28178" rIns="28178" bIns="2817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3450820" y="7241251"/>
            <a:ext cx="310372" cy="2923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73062" y="2495550"/>
            <a:ext cx="6465888" cy="41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178" tIns="28178" rIns="28178" bIns="2817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60679" y="2275839"/>
            <a:ext cx="6492242" cy="643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3450820" y="7240457"/>
            <a:ext cx="310372" cy="292361"/>
          </a:xfrm>
          <a:prstGeom prst="rect">
            <a:avLst/>
          </a:prstGeom>
          <a:ln w="12700">
            <a:miter lim="400000"/>
          </a:ln>
        </p:spPr>
        <p:txBody>
          <a:bodyPr wrap="none" lIns="28178" tIns="28178" rIns="28178" bIns="28178" anchor="ctr">
            <a:spAutoFit/>
          </a:bodyPr>
          <a:lstStyle>
            <a:lvl1pPr>
              <a:defRPr spc="140" sz="1400">
                <a:solidFill>
                  <a:srgbClr val="9A958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40" strike="noStrike" sz="10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40" strike="noStrike" sz="10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40" strike="noStrike" sz="10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40" strike="noStrike" sz="10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40" strike="noStrike" sz="10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40" strike="noStrike" sz="10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40" strike="noStrike" sz="10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40" strike="noStrike" sz="10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40" strike="noStrike" sz="10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540" strike="noStrike" sz="5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540" strike="noStrike" sz="5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540" strike="noStrike" sz="5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540" strike="noStrike" sz="5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540" strike="noStrike" sz="5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540" strike="noStrike" sz="5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540" strike="noStrike" sz="5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540" strike="noStrike" sz="5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540" strike="noStrike" sz="5400" u="none">
          <a:ln>
            <a:noFill/>
          </a:ln>
          <a:solidFill>
            <a:srgbClr val="FFFFFF"/>
          </a:solidFill>
          <a:uFillTx/>
          <a:latin typeface="Futura"/>
          <a:ea typeface="Futura"/>
          <a:cs typeface="Futura"/>
          <a:sym typeface="Futura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4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4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4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4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4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4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4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4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4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nterview Techniques"/>
          <p:cNvSpPr txBox="1"/>
          <p:nvPr>
            <p:ph type="ctrTitle"/>
          </p:nvPr>
        </p:nvSpPr>
        <p:spPr>
          <a:xfrm>
            <a:off x="373062" y="4298950"/>
            <a:ext cx="6465889" cy="2155825"/>
          </a:xfrm>
          <a:prstGeom prst="rect">
            <a:avLst/>
          </a:prstGeom>
        </p:spPr>
        <p:txBody>
          <a:bodyPr/>
          <a:lstStyle>
            <a:lvl1pPr defTabSz="273050">
              <a:defRPr spc="620" sz="6200">
                <a:solidFill>
                  <a:srgbClr val="FF9300"/>
                </a:solidFill>
              </a:defRPr>
            </a:lvl1pPr>
          </a:lstStyle>
          <a:p>
            <a:pPr/>
            <a:r>
              <a:t>Interview Techniques</a:t>
            </a:r>
          </a:p>
        </p:txBody>
      </p:sp>
      <p:sp>
        <p:nvSpPr>
          <p:cNvPr id="41" name="By Christopher Boedicker"/>
          <p:cNvSpPr txBox="1"/>
          <p:nvPr/>
        </p:nvSpPr>
        <p:spPr>
          <a:xfrm>
            <a:off x="1505283" y="6140450"/>
            <a:ext cx="3609309" cy="47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178" tIns="28178" rIns="28178" bIns="28178">
            <a:spAutoFit/>
          </a:bodyPr>
          <a:lstStyle>
            <a:lvl1pPr>
              <a:defRPr>
                <a:solidFill>
                  <a:srgbClr val="FF93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By Christopher Boedicker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ntroduction:"/>
          <p:cNvSpPr txBox="1"/>
          <p:nvPr>
            <p:ph type="title"/>
          </p:nvPr>
        </p:nvSpPr>
        <p:spPr>
          <a:xfrm>
            <a:off x="373062" y="2495550"/>
            <a:ext cx="6465889" cy="414338"/>
          </a:xfrm>
          <a:prstGeom prst="rect">
            <a:avLst/>
          </a:prstGeom>
        </p:spPr>
        <p:txBody>
          <a:bodyPr/>
          <a:lstStyle>
            <a:lvl1pPr defTabSz="246062">
              <a:defRPr spc="210" sz="2100">
                <a:solidFill>
                  <a:srgbClr val="5B5854"/>
                </a:solidFill>
              </a:defRPr>
            </a:lvl1pPr>
          </a:lstStyle>
          <a:p>
            <a:pPr/>
            <a:r>
              <a:t>Introduction:</a:t>
            </a:r>
          </a:p>
        </p:txBody>
      </p:sp>
      <p:sp>
        <p:nvSpPr>
          <p:cNvPr id="44" name="What are your experiences?…"/>
          <p:cNvSpPr txBox="1"/>
          <p:nvPr>
            <p:ph type="body" sz="half" idx="1"/>
          </p:nvPr>
        </p:nvSpPr>
        <p:spPr>
          <a:xfrm>
            <a:off x="373062" y="3495675"/>
            <a:ext cx="6465889" cy="3578225"/>
          </a:xfrm>
          <a:prstGeom prst="rect">
            <a:avLst/>
          </a:prstGeom>
        </p:spPr>
        <p:txBody>
          <a:bodyPr/>
          <a:lstStyle/>
          <a:p>
            <a:pPr marL="261937" indent="-261937" algn="l" defTabSz="314325">
              <a:spcBef>
                <a:spcPts val="2300"/>
              </a:spcBef>
              <a:buClr>
                <a:srgbClr val="9A958E"/>
              </a:buClr>
              <a:buSzPct val="75000"/>
              <a:buChar char="•"/>
              <a:defRPr spc="190" sz="19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What are your experiences?</a:t>
            </a:r>
          </a:p>
          <a:p>
            <a:pPr marL="261937" indent="-261937" algn="l" defTabSz="314325">
              <a:spcBef>
                <a:spcPts val="2300"/>
              </a:spcBef>
              <a:buClr>
                <a:srgbClr val="9A958E"/>
              </a:buClr>
              <a:buSzPct val="75000"/>
              <a:buChar char="•"/>
              <a:defRPr spc="190" sz="19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Talk about your skillsets</a:t>
            </a:r>
          </a:p>
          <a:p>
            <a:pPr marL="261937" indent="-261937" algn="l" defTabSz="314325">
              <a:spcBef>
                <a:spcPts val="2300"/>
              </a:spcBef>
              <a:buClr>
                <a:srgbClr val="9A958E"/>
              </a:buClr>
              <a:buSzPct val="75000"/>
              <a:buChar char="•"/>
              <a:defRPr spc="190" sz="19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Your area of expertise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f They Have Doubt?"/>
          <p:cNvSpPr txBox="1"/>
          <p:nvPr>
            <p:ph type="title"/>
          </p:nvPr>
        </p:nvSpPr>
        <p:spPr>
          <a:xfrm>
            <a:off x="373062" y="2495550"/>
            <a:ext cx="6465889" cy="414338"/>
          </a:xfrm>
          <a:prstGeom prst="rect">
            <a:avLst/>
          </a:prstGeom>
        </p:spPr>
        <p:txBody>
          <a:bodyPr/>
          <a:lstStyle>
            <a:lvl1pPr defTabSz="246062">
              <a:defRPr spc="210" sz="2100">
                <a:solidFill>
                  <a:srgbClr val="5B5854"/>
                </a:solidFill>
              </a:defRPr>
            </a:lvl1pPr>
          </a:lstStyle>
          <a:p>
            <a:pPr/>
            <a:r>
              <a:t>If They Have Doubt?</a:t>
            </a:r>
          </a:p>
        </p:txBody>
      </p:sp>
      <p:sp>
        <p:nvSpPr>
          <p:cNvPr id="47" name="Common Questions of Doubt:…"/>
          <p:cNvSpPr txBox="1"/>
          <p:nvPr>
            <p:ph type="body" idx="1"/>
          </p:nvPr>
        </p:nvSpPr>
        <p:spPr>
          <a:xfrm>
            <a:off x="196056" y="3143250"/>
            <a:ext cx="6821488" cy="5619750"/>
          </a:xfrm>
          <a:prstGeom prst="rect">
            <a:avLst/>
          </a:prstGeom>
        </p:spPr>
        <p:txBody>
          <a:bodyPr/>
          <a:lstStyle/>
          <a:p>
            <a:pPr marL="304800" indent="-304800" algn="l" defTabSz="365125">
              <a:spcBef>
                <a:spcPts val="2700"/>
              </a:spcBef>
              <a:buClr>
                <a:srgbClr val="9A958E"/>
              </a:buClr>
              <a:buSzPct val="75000"/>
              <a:buChar char="•"/>
              <a:defRPr spc="220"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Common Questions of Doubt:</a:t>
            </a:r>
          </a:p>
          <a:p>
            <a:pPr marL="304800" indent="-304800" algn="l" defTabSz="365125">
              <a:spcBef>
                <a:spcPts val="2700"/>
              </a:spcBef>
              <a:buClr>
                <a:srgbClr val="9A958E"/>
              </a:buClr>
              <a:buSzPct val="75000"/>
              <a:buChar char="•"/>
              <a:defRPr spc="220"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You seem tool heavy </a:t>
            </a:r>
          </a:p>
          <a:p>
            <a:pPr marL="304800" indent="-304800" algn="l" defTabSz="365125">
              <a:spcBef>
                <a:spcPts val="2700"/>
              </a:spcBef>
              <a:buClr>
                <a:srgbClr val="9A958E"/>
              </a:buClr>
              <a:buSzPct val="75000"/>
              <a:buChar char="•"/>
              <a:defRPr spc="220"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You appear too inexperienced for Red Team</a:t>
            </a:r>
          </a:p>
          <a:p>
            <a:pPr marL="304800" indent="-304800" algn="l" defTabSz="365125">
              <a:spcBef>
                <a:spcPts val="2700"/>
              </a:spcBef>
              <a:buClr>
                <a:srgbClr val="9A958E"/>
              </a:buClr>
              <a:buSzPct val="75000"/>
              <a:buChar char="•"/>
              <a:defRPr spc="220"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How do you feel about travel: What their really saying?</a:t>
            </a:r>
          </a:p>
          <a:p>
            <a:pPr marL="304800" indent="-304800" algn="l" defTabSz="365125">
              <a:spcBef>
                <a:spcPts val="2700"/>
              </a:spcBef>
              <a:buClr>
                <a:srgbClr val="9A958E"/>
              </a:buClr>
              <a:buSzPct val="75000"/>
              <a:buChar char="•"/>
              <a:defRPr spc="220"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Technical questions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How to Counter"/>
          <p:cNvSpPr txBox="1"/>
          <p:nvPr>
            <p:ph type="title"/>
          </p:nvPr>
        </p:nvSpPr>
        <p:spPr>
          <a:xfrm>
            <a:off x="373062" y="2495550"/>
            <a:ext cx="6465889" cy="414338"/>
          </a:xfrm>
          <a:prstGeom prst="rect">
            <a:avLst/>
          </a:prstGeom>
        </p:spPr>
        <p:txBody>
          <a:bodyPr/>
          <a:lstStyle>
            <a:lvl1pPr defTabSz="246062">
              <a:defRPr spc="210" sz="2100">
                <a:solidFill>
                  <a:srgbClr val="5B5854"/>
                </a:solidFill>
              </a:defRPr>
            </a:lvl1pPr>
          </a:lstStyle>
          <a:p>
            <a:pPr/>
            <a:r>
              <a:t>How to Counter</a:t>
            </a:r>
          </a:p>
        </p:txBody>
      </p:sp>
      <p:sp>
        <p:nvSpPr>
          <p:cNvPr id="50" name="Have a Blog- Having a blog of Open source projects…"/>
          <p:cNvSpPr txBox="1"/>
          <p:nvPr/>
        </p:nvSpPr>
        <p:spPr>
          <a:xfrm>
            <a:off x="119132" y="4559299"/>
            <a:ext cx="6999148" cy="3485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8178" tIns="28178" rIns="28178" bIns="28178">
            <a:spAutoFit/>
          </a:bodyPr>
          <a:lstStyle/>
          <a:p>
            <a:pPr marL="220578" indent="-220578">
              <a:buSzPct val="100000"/>
              <a:buChar char="•"/>
              <a:defRPr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Have a Blog- Having a blog of Open source projects</a:t>
            </a:r>
          </a:p>
          <a:p>
            <a:pPr>
              <a:defRPr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Can counter many of those doubts. </a:t>
            </a:r>
          </a:p>
          <a:p>
            <a:pPr>
              <a:defRPr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  <a:p>
            <a:pPr marL="220578" indent="-220578">
              <a:buSzPct val="100000"/>
              <a:buChar char="•"/>
              <a:defRPr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Have VMs Ready to Demonstrate Skills</a:t>
            </a:r>
          </a:p>
          <a:p>
            <a:pPr>
              <a:defRPr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  <a:p>
            <a:pPr marL="220578" indent="-220578">
              <a:buSzPct val="100000"/>
              <a:buChar char="•"/>
              <a:defRPr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If you don’t have a blog, Print out your Open Source Documents</a:t>
            </a:r>
          </a:p>
          <a:p>
            <a:pPr>
              <a:defRPr sz="2200">
                <a:solidFill>
                  <a:srgbClr val="5B585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72B5B"/>
      </a:dk1>
      <a:lt1>
        <a:srgbClr val="5B5854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_Template8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B585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8178" tIns="28178" rIns="28178" bIns="28178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72B5B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8178" tIns="28178" rIns="28178" bIns="28178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72B5B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_Template8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B585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8178" tIns="28178" rIns="28178" bIns="28178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72B5B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8178" tIns="28178" rIns="28178" bIns="28178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72B5B"/>
            </a:solidFill>
            <a:effectLst/>
            <a:uFillTx/>
            <a:latin typeface="Futura"/>
            <a:ea typeface="Futura"/>
            <a:cs typeface="Futura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